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3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9.jpeg" ContentType="image/jpeg"/>
  <Override PartName="/ppt/media/image4.png" ContentType="image/png"/>
  <Override PartName="/ppt/media/image5.png" ContentType="image/png"/>
  <Override PartName="/ppt/media/image8.jpeg" ContentType="image/jpeg"/>
  <Override PartName="/ppt/media/image6.png" ContentType="image/png"/>
  <Override PartName="/ppt/media/image7.png" ContentType="image/png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_rels/slideLayout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" Target="slides/slide1.xml"/><Relationship Id="rId26" Type="http://schemas.openxmlformats.org/officeDocument/2006/relationships/slide" Target="slides/slide2.xml"/><Relationship Id="rId27" Type="http://schemas.openxmlformats.org/officeDocument/2006/relationships/slide" Target="slides/slide3.xml"/><Relationship Id="rId28" Type="http://schemas.openxmlformats.org/officeDocument/2006/relationships/slide" Target="slides/slide4.xml"/><Relationship Id="rId29" Type="http://schemas.openxmlformats.org/officeDocument/2006/relationships/slide" Target="slides/slide5.xml"/><Relationship Id="rId30" Type="http://schemas.openxmlformats.org/officeDocument/2006/relationships/slide" Target="slides/slide6.xml"/><Relationship Id="rId31" Type="http://schemas.openxmlformats.org/officeDocument/2006/relationships/slide" Target="slides/slide7.xml"/><Relationship Id="rId32" Type="http://schemas.openxmlformats.org/officeDocument/2006/relationships/slide" Target="slides/slide8.xml"/><Relationship Id="rId33" Type="http://schemas.openxmlformats.org/officeDocument/2006/relationships/slide" Target="slides/slide9.xml"/><Relationship Id="rId34" Type="http://schemas.openxmlformats.org/officeDocument/2006/relationships/slide" Target="slides/slide10.xml"/><Relationship Id="rId35" Type="http://schemas.openxmlformats.org/officeDocument/2006/relationships/slide" Target="slides/slide11.xml"/><Relationship Id="rId36" Type="http://schemas.openxmlformats.org/officeDocument/2006/relationships/slide" Target="slides/slide12.xml"/><Relationship Id="rId37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13160" y="415080"/>
            <a:ext cx="384732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13160" y="415080"/>
            <a:ext cx="384732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713160" y="415080"/>
            <a:ext cx="384732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713160" y="415080"/>
            <a:ext cx="384732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5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2" descr=""/>
          <p:cNvPicPr/>
          <p:nvPr/>
        </p:nvPicPr>
        <p:blipFill>
          <a:blip r:embed="rId2"/>
          <a:srcRect l="4715" t="22288" r="3177" b="0"/>
          <a:stretch/>
        </p:blipFill>
        <p:spPr>
          <a:xfrm flipH="1" rot="10800000">
            <a:off x="-1800" y="0"/>
            <a:ext cx="9147600" cy="514332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4572000" y="1927080"/>
            <a:ext cx="3856320" cy="185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4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2" name="Google Shape;12;p2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98;p19" descr=""/>
          <p:cNvPicPr/>
          <p:nvPr/>
        </p:nvPicPr>
        <p:blipFill>
          <a:blip r:embed="rId2"/>
          <a:srcRect l="0" t="8795" r="14764" b="19285"/>
          <a:stretch/>
        </p:blipFill>
        <p:spPr>
          <a:xfrm>
            <a:off x="-1440" y="0"/>
            <a:ext cx="9146160" cy="5143320"/>
          </a:xfrm>
          <a:prstGeom prst="rect">
            <a:avLst/>
          </a:prstGeom>
          <a:ln w="0">
            <a:noFill/>
          </a:ln>
        </p:spPr>
      </p:pic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35" name="Google Shape;100;p19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102;p20" descr=""/>
          <p:cNvPicPr/>
          <p:nvPr/>
        </p:nvPicPr>
        <p:blipFill>
          <a:blip r:embed="rId2"/>
          <a:srcRect l="24602" t="22855" r="0" b="13538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713160" y="415080"/>
            <a:ext cx="3847320" cy="94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5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8" name="Google Shape;105;p20"/>
          <p:cNvSpPr/>
          <p:nvPr/>
        </p:nvSpPr>
        <p:spPr>
          <a:xfrm>
            <a:off x="713160" y="3263040"/>
            <a:ext cx="2968920" cy="61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CREDITS: This presentation template was created by </a:t>
            </a:r>
            <a:r>
              <a:rPr b="1" lang="en" sz="1000" spc="-1" strike="noStrike" u="sng">
                <a:solidFill>
                  <a:schemeClr val="dk1"/>
                </a:solidFill>
                <a:uFillTx/>
                <a:latin typeface="Atkinson Hyperlegible"/>
                <a:ea typeface="Atkinson Hyperlegible"/>
                <a:hlinkClick r:id="rId3"/>
              </a:rPr>
              <a:t>Slidesgo</a:t>
            </a:r>
            <a:r>
              <a:rPr b="0" lang="en" sz="1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, and includes icons, infographics &amp; images by </a:t>
            </a:r>
            <a:r>
              <a:rPr b="1" lang="en" sz="1000" spc="-1" strike="noStrike" u="sng">
                <a:solidFill>
                  <a:schemeClr val="dk1"/>
                </a:solidFill>
                <a:uFillTx/>
                <a:latin typeface="Atkinson Hyperlegible"/>
                <a:ea typeface="Atkinson Hyperlegible"/>
                <a:hlinkClick r:id="rId4"/>
              </a:rPr>
              <a:t>Freepik</a:t>
            </a:r>
            <a:endParaRPr b="0" lang="en-US" sz="1000" spc="-1" strike="noStrike">
              <a:solidFill>
                <a:srgbClr val="ffffff"/>
              </a:solidFill>
              <a:latin typeface="OpenSymbol"/>
            </a:endParaRPr>
          </a:p>
        </p:txBody>
      </p:sp>
      <p:cxnSp>
        <p:nvCxnSpPr>
          <p:cNvPr id="39" name="Google Shape;106;p20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5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14;p3" descr=""/>
          <p:cNvPicPr/>
          <p:nvPr/>
        </p:nvPicPr>
        <p:blipFill>
          <a:blip r:embed="rId2"/>
          <a:srcRect l="2951" t="9912" r="18338" b="23677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883880" y="3541680"/>
            <a:ext cx="6544800" cy="797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4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title"/>
          </p:nvPr>
        </p:nvSpPr>
        <p:spPr>
          <a:xfrm>
            <a:off x="720000" y="3541680"/>
            <a:ext cx="1163520" cy="797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4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xx%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44" name="Google Shape;17;p3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3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108;p21" descr=""/>
          <p:cNvPicPr/>
          <p:nvPr/>
        </p:nvPicPr>
        <p:blipFill>
          <a:blip r:embed="rId2"/>
          <a:srcRect l="1779" t="19035" r="17262" b="12649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cxnSp>
        <p:nvCxnSpPr>
          <p:cNvPr id="47" name="Google Shape;109;p21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3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111;p22" descr=""/>
          <p:cNvPicPr/>
          <p:nvPr/>
        </p:nvPicPr>
        <p:blipFill>
          <a:blip r:embed="rId2"/>
          <a:srcRect l="3442" t="0" r="6487" b="24000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cxnSp>
        <p:nvCxnSpPr>
          <p:cNvPr id="49" name="Google Shape;112;p22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19;p4" descr=""/>
          <p:cNvPicPr/>
          <p:nvPr/>
        </p:nvPicPr>
        <p:blipFill>
          <a:blip r:embed="rId2"/>
          <a:srcRect l="26964" t="38371" r="0" b="0"/>
          <a:stretch/>
        </p:blipFill>
        <p:spPr>
          <a:xfrm rot="10800000">
            <a:off x="360" y="-3600"/>
            <a:ext cx="9143640" cy="5150880"/>
          </a:xfrm>
          <a:prstGeom prst="rect">
            <a:avLst/>
          </a:prstGeom>
          <a:ln w="0">
            <a:noFill/>
          </a:ln>
        </p:spPr>
      </p:pic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4997880" cy="63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714960" y="1175040"/>
            <a:ext cx="4997880" cy="3136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17920" y="803160"/>
            <a:ext cx="2210760" cy="331632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0000" rIns="90000" tIns="45000" bIns="45000" anchor="t">
            <a:normAutofit fontScale="21111" lnSpcReduction="10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54" name="Google Shape;23;p4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3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25;p5" descr=""/>
          <p:cNvPicPr/>
          <p:nvPr/>
        </p:nvPicPr>
        <p:blipFill>
          <a:blip r:embed="rId2"/>
          <a:srcRect l="0" t="8795" r="14764" b="19285"/>
          <a:stretch/>
        </p:blipFill>
        <p:spPr>
          <a:xfrm flipH="1" rot="10800000">
            <a:off x="0" y="0"/>
            <a:ext cx="9146160" cy="5143320"/>
          </a:xfrm>
          <a:prstGeom prst="rect">
            <a:avLst/>
          </a:prstGeom>
          <a:ln w="0">
            <a:noFill/>
          </a:ln>
        </p:spPr>
      </p:pic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59" name="Google Shape;29;p5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3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31;p6" descr=""/>
          <p:cNvPicPr/>
          <p:nvPr/>
        </p:nvPicPr>
        <p:blipFill>
          <a:blip r:embed="rId2"/>
          <a:srcRect l="2108" t="0" r="2116" b="19183"/>
          <a:stretch/>
        </p:blipFill>
        <p:spPr>
          <a:xfrm rot="10800000">
            <a:off x="-1800" y="-3600"/>
            <a:ext cx="9147600" cy="5150880"/>
          </a:xfrm>
          <a:prstGeom prst="rect">
            <a:avLst/>
          </a:prstGeom>
          <a:ln w="0">
            <a:noFill/>
          </a:ln>
        </p:spPr>
      </p:pic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65" name="Google Shape;33;p6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3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35;p7" descr=""/>
          <p:cNvPicPr/>
          <p:nvPr/>
        </p:nvPicPr>
        <p:blipFill>
          <a:blip r:embed="rId2"/>
          <a:srcRect l="2206" t="4919" r="26197" b="34676"/>
          <a:stretch/>
        </p:blipFill>
        <p:spPr>
          <a:xfrm flipH="1" rot="10800000">
            <a:off x="0" y="-3600"/>
            <a:ext cx="9143640" cy="5150880"/>
          </a:xfrm>
          <a:prstGeom prst="rect">
            <a:avLst/>
          </a:prstGeom>
          <a:ln w="0">
            <a:noFill/>
          </a:ln>
        </p:spPr>
      </p:pic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3430440" y="534960"/>
            <a:ext cx="4997880" cy="63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3430440" y="1530000"/>
            <a:ext cx="4997880" cy="2711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714960" y="803160"/>
            <a:ext cx="2210760" cy="331632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0000" rIns="90000" tIns="45000" bIns="45000" anchor="t">
            <a:normAutofit fontScale="21111" lnSpcReduction="10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71" name="Google Shape;39;p7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3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41;p8" descr=""/>
          <p:cNvPicPr/>
          <p:nvPr/>
        </p:nvPicPr>
        <p:blipFill>
          <a:blip r:embed="rId2"/>
          <a:srcRect l="0" t="8795" r="14764" b="19285"/>
          <a:stretch/>
        </p:blipFill>
        <p:spPr>
          <a:xfrm rot="10800000">
            <a:off x="-720" y="0"/>
            <a:ext cx="9145800" cy="5143320"/>
          </a:xfrm>
          <a:prstGeom prst="rect">
            <a:avLst/>
          </a:prstGeom>
          <a:ln w="0">
            <a:noFill/>
          </a:ln>
        </p:spPr>
      </p:pic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6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6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74" name="Google Shape;43;p8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53;p11" descr=""/>
          <p:cNvPicPr/>
          <p:nvPr/>
        </p:nvPicPr>
        <p:blipFill>
          <a:blip r:embed="rId2"/>
          <a:srcRect l="32117" t="42724" r="0" b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84120" y="1558440"/>
            <a:ext cx="6575760" cy="151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96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xx%</a:t>
            </a:r>
            <a:endParaRPr b="0" lang="fr-FR" sz="96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8" name="Google Shape;56;p11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3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45;p9" descr=""/>
          <p:cNvPicPr/>
          <p:nvPr/>
        </p:nvPicPr>
        <p:blipFill>
          <a:blip r:embed="rId2"/>
          <a:srcRect l="16672" t="7152" r="20790" b="40083"/>
          <a:stretch/>
        </p:blipFill>
        <p:spPr>
          <a:xfrm rot="10800000">
            <a:off x="-1800" y="0"/>
            <a:ext cx="9147600" cy="5143320"/>
          </a:xfrm>
          <a:prstGeom prst="rect">
            <a:avLst/>
          </a:prstGeom>
          <a:ln w="0">
            <a:noFill/>
          </a:ln>
        </p:spPr>
      </p:pic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720000" y="367560"/>
            <a:ext cx="7703640" cy="8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45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77" name="Google Shape;48;p9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3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0" y="-1008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714960" y="3878640"/>
            <a:ext cx="7713720" cy="639720"/>
          </a:xfrm>
          <a:prstGeom prst="rect">
            <a:avLst/>
          </a:prstGeom>
          <a:solidFill>
            <a:schemeClr val="accent2"/>
          </a:solidFill>
          <a:ln w="9360">
            <a:solidFill>
              <a:schemeClr val="dk1"/>
            </a:solidFill>
            <a:round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4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59;p13" descr=""/>
          <p:cNvPicPr/>
          <p:nvPr/>
        </p:nvPicPr>
        <p:blipFill>
          <a:blip r:embed="rId2"/>
          <a:srcRect l="0" t="12807" r="0" b="2817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14960" y="2265840"/>
            <a:ext cx="506880" cy="78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2" name="Google Shape;62;p13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714960" y="2977200"/>
            <a:ext cx="2457720" cy="12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title"/>
          </p:nvPr>
        </p:nvSpPr>
        <p:spPr>
          <a:xfrm>
            <a:off x="3342960" y="2265840"/>
            <a:ext cx="506880" cy="78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body"/>
          </p:nvPr>
        </p:nvSpPr>
        <p:spPr>
          <a:xfrm>
            <a:off x="3342960" y="2977200"/>
            <a:ext cx="2457720" cy="12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6"/>
          <p:cNvSpPr>
            <a:spLocks noGrp="1"/>
          </p:cNvSpPr>
          <p:nvPr>
            <p:ph type="title"/>
          </p:nvPr>
        </p:nvSpPr>
        <p:spPr>
          <a:xfrm>
            <a:off x="5970960" y="2265840"/>
            <a:ext cx="506880" cy="78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xx%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" name="PlaceHolder 7"/>
          <p:cNvSpPr>
            <a:spLocks noGrp="1"/>
          </p:cNvSpPr>
          <p:nvPr>
            <p:ph type="body"/>
          </p:nvPr>
        </p:nvSpPr>
        <p:spPr>
          <a:xfrm>
            <a:off x="5970960" y="2977200"/>
            <a:ext cx="2457720" cy="12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72;p14" descr=""/>
          <p:cNvPicPr/>
          <p:nvPr/>
        </p:nvPicPr>
        <p:blipFill>
          <a:blip r:embed="rId2"/>
          <a:srcRect l="2206" t="4919" r="26197" b="34676"/>
          <a:stretch/>
        </p:blipFill>
        <p:spPr>
          <a:xfrm flipH="1" rot="10800000">
            <a:off x="0" y="-3600"/>
            <a:ext cx="9143640" cy="5150880"/>
          </a:xfrm>
          <a:prstGeom prst="rect">
            <a:avLst/>
          </a:prstGeom>
          <a:ln w="0">
            <a:noFill/>
          </a:ln>
        </p:spPr>
      </p:pic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15000" y="1611720"/>
            <a:ext cx="3087720" cy="176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3506760" y="1215720"/>
            <a:ext cx="4997880" cy="2711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1" name="Google Shape;75;p14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77;p15" descr=""/>
          <p:cNvPicPr/>
          <p:nvPr/>
        </p:nvPicPr>
        <p:blipFill>
          <a:blip r:embed="rId2"/>
          <a:srcRect l="0" t="22039" r="7605" b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cxnSp>
        <p:nvCxnSpPr>
          <p:cNvPr id="23" name="Google Shape;79;p15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82;p16" descr=""/>
          <p:cNvPicPr/>
          <p:nvPr/>
        </p:nvPicPr>
        <p:blipFill>
          <a:blip r:embed="rId2"/>
          <a:srcRect l="0" t="26102" r="30035" b="14865"/>
          <a:stretch/>
        </p:blipFill>
        <p:spPr>
          <a:xfrm flipH="1" rot="10800000">
            <a:off x="-2880" y="0"/>
            <a:ext cx="9149400" cy="5143320"/>
          </a:xfrm>
          <a:prstGeom prst="rect">
            <a:avLst/>
          </a:prstGeom>
          <a:ln w="0">
            <a:noFill/>
          </a:ln>
        </p:spPr>
      </p:pic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26" name="Google Shape;88;p16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90;p17" descr=""/>
          <p:cNvPicPr/>
          <p:nvPr/>
        </p:nvPicPr>
        <p:blipFill>
          <a:blip r:embed="rId2"/>
          <a:srcRect l="32117" t="42724" r="0" b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29" name="Google Shape;92;p17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94;p18" descr=""/>
          <p:cNvPicPr/>
          <p:nvPr/>
        </p:nvPicPr>
        <p:blipFill>
          <a:blip r:embed="rId2"/>
          <a:srcRect l="10896" t="4602" r="35736" b="14621"/>
          <a:stretch/>
        </p:blipFill>
        <p:spPr>
          <a:xfrm flipH="1">
            <a:off x="-2520" y="0"/>
            <a:ext cx="9149400" cy="5143320"/>
          </a:xfrm>
          <a:prstGeom prst="rect">
            <a:avLst/>
          </a:prstGeom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63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32" name="Google Shape;96;p18"/>
          <p:cNvCxnSpPr/>
          <p:nvPr/>
        </p:nvCxnSpPr>
        <p:spPr>
          <a:xfrm>
            <a:off x="0" y="4875840"/>
            <a:ext cx="9144000" cy="360"/>
          </a:xfrm>
          <a:prstGeom prst="straightConnector1">
            <a:avLst/>
          </a:prstGeom>
          <a:ln w="9525">
            <a:solidFill>
              <a:srgbClr val="f3f3f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0e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0" y="1924200"/>
            <a:ext cx="3857400" cy="1856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Clusterização Multi-Modal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0" y="1352520"/>
            <a:ext cx="3857400" cy="41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Como o GECMC melhora o agrupamento de dados</a:t>
            </a:r>
            <a:endParaRPr b="0" lang="en-US" sz="16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14240" y="533520"/>
            <a:ext cx="5000400" cy="63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Exemplo de dados multi-modais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714240" y="1171440"/>
            <a:ext cx="5000400" cy="3133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276120" indent="-2095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Um exemplo clássico de dados multi-modais seria uma foto acompanhada de uma legenda. A imagem fornece informações visuais, enquanto a legenda acrescenta contexto textual. Este tipo de informação combinada pode ser utilizado em tarefas como a classificação de imagens ou a busca por similaridades em grandes bases de dados visuais.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" name="Google Shape;186;p33" descr=""/>
          <p:cNvPicPr/>
          <p:nvPr/>
        </p:nvPicPr>
        <p:blipFill>
          <a:blip r:embed="rId1"/>
          <a:srcRect l="50" t="0" r="61" b="0"/>
          <a:stretch/>
        </p:blipFill>
        <p:spPr>
          <a:xfrm>
            <a:off x="6217920" y="803160"/>
            <a:ext cx="2210760" cy="3316320"/>
          </a:xfrm>
          <a:prstGeom prst="rect">
            <a:avLst/>
          </a:prstGeom>
          <a:ln w="9525">
            <a:solidFill>
              <a:srgbClr val="f3f3f3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314280" y="1609560"/>
            <a:ext cx="3085920" cy="176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Conclusões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3505320" y="1219320"/>
            <a:ext cx="5000400" cy="271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Em resumo, a clusterização multi-modal utilizando o modelo GECMC oferece soluções inovadoras aos desafios de agrupar dados de diversas fontes. A combinação de grafos e aprendizado contrastivo melhora significativamente a precisão na identificação de padrões e permite a adaptação a novos dados, ressaltando a importância de abordar a complexidade dos dados multi-modais.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714240" y="419040"/>
            <a:ext cx="3847680" cy="942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Thank you!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714240" y="1285920"/>
            <a:ext cx="2971440" cy="129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6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Do you have any questions?</a:t>
            </a:r>
            <a:endParaRPr b="0" lang="en-US" sz="16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07" name="Google Shape;245;p38"/>
          <p:cNvSpPr/>
          <p:nvPr/>
        </p:nvSpPr>
        <p:spPr>
          <a:xfrm>
            <a:off x="714240" y="3924360"/>
            <a:ext cx="2971440" cy="30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152280" bIns="152280" anchor="t">
            <a:normAutofit fontScale="12222"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pc="-1" strike="noStrike">
                <a:solidFill>
                  <a:schemeClr val="dk1"/>
                </a:solidFill>
                <a:latin typeface="Arial"/>
              </a:rPr>
              <a:t>+91 620 421 838</a:t>
            </a:r>
            <a:endParaRPr b="0" lang="en-US" sz="10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08" name="Google Shape;246;p38"/>
          <p:cNvSpPr/>
          <p:nvPr/>
        </p:nvSpPr>
        <p:spPr>
          <a:xfrm>
            <a:off x="789480" y="2797200"/>
            <a:ext cx="245520" cy="245880"/>
          </a:xfrm>
          <a:custGeom>
            <a:avLst/>
            <a:gdLst>
              <a:gd name="textAreaLeft" fmla="*/ 0 w 245520"/>
              <a:gd name="textAreaRight" fmla="*/ 245880 w 245520"/>
              <a:gd name="textAreaTop" fmla="*/ 0 h 245880"/>
              <a:gd name="textAreaBottom" fmla="*/ 246240 h 245880"/>
            </a:gdLst>
            <a:ahLst/>
            <a:rect l="textAreaLeft" t="textAreaTop" r="textAreaRight" b="textAreaBottom"/>
            <a:pathLst>
              <a:path w="10860" h="10872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109" name="Google Shape;247;p38"/>
          <p:cNvGrpSpPr/>
          <p:nvPr/>
        </p:nvGrpSpPr>
        <p:grpSpPr>
          <a:xfrm>
            <a:off x="1109160" y="2797200"/>
            <a:ext cx="245880" cy="245880"/>
            <a:chOff x="1109160" y="2797200"/>
            <a:chExt cx="245880" cy="245880"/>
          </a:xfrm>
        </p:grpSpPr>
        <p:sp>
          <p:nvSpPr>
            <p:cNvPr id="110" name="Google Shape;248;p38"/>
            <p:cNvSpPr/>
            <p:nvPr/>
          </p:nvSpPr>
          <p:spPr>
            <a:xfrm>
              <a:off x="1109160" y="2797200"/>
              <a:ext cx="245880" cy="245880"/>
            </a:xfrm>
            <a:custGeom>
              <a:avLst/>
              <a:gdLst>
                <a:gd name="textAreaLeft" fmla="*/ 0 w 245880"/>
                <a:gd name="textAreaRight" fmla="*/ 246240 w 245880"/>
                <a:gd name="textAreaTop" fmla="*/ 0 h 245880"/>
                <a:gd name="textAreaBottom" fmla="*/ 246240 h 245880"/>
              </a:gdLst>
              <a:ahLst/>
              <a:rect l="textAreaLeft" t="textAreaTop" r="textAreaRight" b="textAreaBottom"/>
              <a:pathLst>
                <a:path w="10872" h="1086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11" name="Google Shape;249;p38"/>
            <p:cNvSpPr/>
            <p:nvPr/>
          </p:nvSpPr>
          <p:spPr>
            <a:xfrm>
              <a:off x="1155240" y="2843640"/>
              <a:ext cx="153000" cy="153000"/>
            </a:xfrm>
            <a:custGeom>
              <a:avLst/>
              <a:gdLst>
                <a:gd name="textAreaLeft" fmla="*/ 0 w 153000"/>
                <a:gd name="textAreaRight" fmla="*/ 153360 w 153000"/>
                <a:gd name="textAreaTop" fmla="*/ 0 h 153000"/>
                <a:gd name="textAreaBottom" fmla="*/ 153360 h 153000"/>
              </a:gdLst>
              <a:ahLst/>
              <a:rect l="textAreaLeft" t="textAreaTop" r="textAreaRight" b="textAreaBottom"/>
              <a:pathLst>
                <a:path w="6764" h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6680" bIns="7668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12" name="Google Shape;250;p38"/>
            <p:cNvSpPr/>
            <p:nvPr/>
          </p:nvSpPr>
          <p:spPr>
            <a:xfrm>
              <a:off x="1190880" y="2880000"/>
              <a:ext cx="81360" cy="79920"/>
            </a:xfrm>
            <a:custGeom>
              <a:avLst/>
              <a:gdLst>
                <a:gd name="textAreaLeft" fmla="*/ 0 w 81360"/>
                <a:gd name="textAreaRight" fmla="*/ 81720 w 81360"/>
                <a:gd name="textAreaTop" fmla="*/ 0 h 79920"/>
                <a:gd name="textAreaBottom" fmla="*/ 80280 h 79920"/>
              </a:gdLst>
              <a:ahLst/>
              <a:rect l="textAreaLeft" t="textAreaTop" r="textAreaRight" b="textAreaBottom"/>
              <a:pathLst>
                <a:path w="3607" h="3542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9960" bIns="3996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13" name="Google Shape;251;p38"/>
            <p:cNvSpPr/>
            <p:nvPr/>
          </p:nvSpPr>
          <p:spPr>
            <a:xfrm>
              <a:off x="1262880" y="2863440"/>
              <a:ext cx="20520" cy="20520"/>
            </a:xfrm>
            <a:custGeom>
              <a:avLst/>
              <a:gdLst>
                <a:gd name="textAreaLeft" fmla="*/ 0 w 20520"/>
                <a:gd name="textAreaRight" fmla="*/ 20880 w 20520"/>
                <a:gd name="textAreaTop" fmla="*/ 0 h 20520"/>
                <a:gd name="textAreaBottom" fmla="*/ 20880 h 20520"/>
              </a:gdLst>
              <a:ahLst/>
              <a:rect l="textAreaLeft" t="textAreaTop" r="textAreaRight" b="textAreaBottom"/>
              <a:pathLst>
                <a:path w="929" h="918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0440" bIns="10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114" name="Google Shape;252;p38"/>
          <p:cNvGrpSpPr/>
          <p:nvPr/>
        </p:nvGrpSpPr>
        <p:grpSpPr>
          <a:xfrm>
            <a:off x="1429560" y="2797200"/>
            <a:ext cx="245880" cy="245880"/>
            <a:chOff x="1429560" y="2797200"/>
            <a:chExt cx="245880" cy="245880"/>
          </a:xfrm>
        </p:grpSpPr>
        <p:grpSp>
          <p:nvGrpSpPr>
            <p:cNvPr id="115" name="Google Shape;253;p38"/>
            <p:cNvGrpSpPr/>
            <p:nvPr/>
          </p:nvGrpSpPr>
          <p:grpSpPr>
            <a:xfrm>
              <a:off x="1479960" y="2837520"/>
              <a:ext cx="144720" cy="164880"/>
              <a:chOff x="1479960" y="2837520"/>
              <a:chExt cx="144720" cy="164880"/>
            </a:xfrm>
          </p:grpSpPr>
          <p:sp>
            <p:nvSpPr>
              <p:cNvPr id="116" name="Google Shape;254;p38"/>
              <p:cNvSpPr/>
              <p:nvPr/>
            </p:nvSpPr>
            <p:spPr>
              <a:xfrm>
                <a:off x="1479960" y="2915280"/>
                <a:ext cx="83880" cy="87120"/>
              </a:xfrm>
              <a:custGeom>
                <a:avLst/>
                <a:gdLst>
                  <a:gd name="textAreaLeft" fmla="*/ 0 w 83880"/>
                  <a:gd name="textAreaRight" fmla="*/ 84240 w 83880"/>
                  <a:gd name="textAreaTop" fmla="*/ 0 h 87120"/>
                  <a:gd name="textAreaBottom" fmla="*/ 87480 h 87120"/>
                </a:gdLst>
                <a:ahLst/>
                <a:rect l="textAreaLeft" t="textAreaTop" r="textAreaRight" b="textAreaBottom"/>
                <a:pathLst>
                  <a:path w="106179" h="110289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43560" bIns="4356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pc="-1" strike="noStrike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17" name="Google Shape;255;p38"/>
              <p:cNvSpPr/>
              <p:nvPr/>
            </p:nvSpPr>
            <p:spPr>
              <a:xfrm>
                <a:off x="1505520" y="2837520"/>
                <a:ext cx="119160" cy="138960"/>
              </a:xfrm>
              <a:custGeom>
                <a:avLst/>
                <a:gdLst>
                  <a:gd name="textAreaLeft" fmla="*/ 0 w 119160"/>
                  <a:gd name="textAreaRight" fmla="*/ 119520 w 119160"/>
                  <a:gd name="textAreaTop" fmla="*/ 0 h 138960"/>
                  <a:gd name="textAreaBottom" fmla="*/ 139320 h 138960"/>
                </a:gdLst>
                <a:ahLst/>
                <a:rect l="textAreaLeft" t="textAreaTop" r="textAreaRight" b="textAreaBottom"/>
                <a:pathLst>
                  <a:path w="150412" h="175609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9480" bIns="6948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pc="-1" strike="noStrike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sp>
          <p:nvSpPr>
            <p:cNvPr id="118" name="Google Shape;256;p38"/>
            <p:cNvSpPr/>
            <p:nvPr/>
          </p:nvSpPr>
          <p:spPr>
            <a:xfrm>
              <a:off x="1429560" y="2797200"/>
              <a:ext cx="245880" cy="245880"/>
            </a:xfrm>
            <a:custGeom>
              <a:avLst/>
              <a:gdLst>
                <a:gd name="textAreaLeft" fmla="*/ 0 w 245880"/>
                <a:gd name="textAreaRight" fmla="*/ 246240 w 245880"/>
                <a:gd name="textAreaTop" fmla="*/ 0 h 245880"/>
                <a:gd name="textAreaBottom" fmla="*/ 246240 h 245880"/>
              </a:gdLst>
              <a:ahLst/>
              <a:rect l="textAreaLeft" t="textAreaTop" r="textAreaRight" b="textAreaBottom"/>
              <a:pathLst>
                <a:path w="10872" h="1086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314280" y="1609560"/>
            <a:ext cx="3085920" cy="176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Introdução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3505320" y="1219320"/>
            <a:ext cx="5000400" cy="271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Neste trabalho, abordamos a clusterização multi-modal e como o modelo GECMC aprimora a agrupação de dados de diferentes fontes, utilizando grafos e aprendizado contrastivo.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886040" y="3543480"/>
            <a:ext cx="654336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Clusterização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title"/>
          </p:nvPr>
        </p:nvSpPr>
        <p:spPr>
          <a:xfrm>
            <a:off x="723960" y="3543480"/>
            <a:ext cx="116172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01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14240" y="533520"/>
            <a:ext cx="5000400" cy="63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0028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Técnica que agrupa dados semelhantes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714240" y="1171440"/>
            <a:ext cx="5000400" cy="3133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276120" indent="-20952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A clusterização é uma técnica de análise de dados que agrupa itens semelhantes em conjuntos ou clusters. O objetivo é que os objetos dentro de um cluster sejam mais semelhantes entre si do que com aqueles que pertencem a outros clusters. É uma ferramenta fundamental em aprendizado de máquina, permitindo a identificação de padrões em grandes volumes de dados.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" name="Google Shape;186;p33" descr=""/>
          <p:cNvPicPr/>
          <p:nvPr/>
        </p:nvPicPr>
        <p:blipFill>
          <a:blip r:embed="rId1"/>
          <a:srcRect l="50" t="0" r="61" b="0"/>
          <a:stretch/>
        </p:blipFill>
        <p:spPr>
          <a:xfrm>
            <a:off x="6217920" y="803160"/>
            <a:ext cx="2210760" cy="3316320"/>
          </a:xfrm>
          <a:prstGeom prst="rect">
            <a:avLst/>
          </a:prstGeom>
          <a:ln w="9525">
            <a:solidFill>
              <a:srgbClr val="f3f3f3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314280" y="1609560"/>
            <a:ext cx="3085920" cy="176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Aplicações da clusterização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3505320" y="1219320"/>
            <a:ext cx="5000400" cy="271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A clusterização tem diversas aplicações práticas, como na análise de clientes para segmentação de mercado, na organização de imagens em redes sociais, e na busca por similaridade em grandes bancos de dados. Essas aplicações ajudam empresas a entender melhor seus usuários, automatizam processos e melhoram a eficiência do trabalho com dados.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314280" y="1609560"/>
            <a:ext cx="3085920" cy="176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Exemplo de clusterização de imagens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3505320" y="1219320"/>
            <a:ext cx="5000400" cy="271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Um exemplo prático de clusterização de imagens é o agrupamento de fotos de cães e gatos. Neste caso, a técnica permite que o algoritmo identifique semelhanças nas características visuais de cada tipo de animal, separando automaticamente as imagens em grupos distintos. Isso é especialmente útil em sistemas de reconhecimento de imagem e organização de mídias.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886040" y="3543480"/>
            <a:ext cx="654336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Multi-Modais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title"/>
          </p:nvPr>
        </p:nvSpPr>
        <p:spPr>
          <a:xfrm>
            <a:off x="723960" y="3543480"/>
            <a:ext cx="116172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02</a:t>
            </a:r>
            <a:endParaRPr b="0" lang="fr-FR" sz="4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314280" y="1609560"/>
            <a:ext cx="3085920" cy="176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Definição de dados multi-modais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3505320" y="1219320"/>
            <a:ext cx="5000400" cy="271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Dados multi-modais referem-se a diferentes tipos de informações que vêm de várias fontes, como texto, imagens, áudio e vídeo. Esses dados podem ser combinados para enriquecer a análise e oferecer uma compreensão mais profunda de um fenômeno. Por exemplo, em um sistema de avaliação de conteúdo de vídeo, podem ser usados dados de vídeo, legendas e comentários de usuários.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314280" y="1609560"/>
            <a:ext cx="3085920" cy="176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Desafios na combinação de dados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3505320" y="1219320"/>
            <a:ext cx="5000400" cy="271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chemeClr val="dk1"/>
                </a:solidFill>
                <a:latin typeface="Atkinson Hyperlegible"/>
                <a:ea typeface="Atkinson Hyperlegible"/>
              </a:rPr>
              <a:t>Um dos principais desafios da combinação de dados multi-modais é a integração eficaz de informações que podem variar em formato e significado. Também podem surgir problemas relacionados à dimensão dos dados, ambiguidade e ruído. Para obter resultados precisos, é fundamental desenvolver métodos que possam lidar com essas disparidades.</a:t>
            </a:r>
            <a:endParaRPr b="0" lang="fr-FR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LibreOffice/7.6.7.2$Linux_X86_64 LibreOffice_project/60$Build-2</Application>
  <AppVersion>15.0000</AppVersion>
  <Company>Microsoft Corporation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2025-03-26T00:13:13Z</dcterms:created>
  <dc:creator>Unknown Creator</dc:creator>
  <dc:description/>
  <dc:language>en-US</dc:language>
  <cp:lastModifiedBy>Unknown Creator</cp:lastModifiedBy>
  <dcterms:modified xsi:type="dcterms:W3CDTF">2025-03-26T00:13:13Z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